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72" r:id="rId4"/>
    <p:sldId id="257" r:id="rId5"/>
    <p:sldId id="269" r:id="rId6"/>
    <p:sldId id="259" r:id="rId7"/>
    <p:sldId id="260" r:id="rId8"/>
    <p:sldId id="261" r:id="rId9"/>
    <p:sldId id="263" r:id="rId10"/>
    <p:sldId id="264" r:id="rId11"/>
    <p:sldId id="265" r:id="rId12"/>
    <p:sldId id="266" r:id="rId13"/>
    <p:sldId id="267" r:id="rId14"/>
    <p:sldId id="270" r:id="rId15"/>
    <p:sldId id="271" r:id="rId16"/>
    <p:sldId id="268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-1500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13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889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659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448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724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680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26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456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06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665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7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E7DAF-E765-094F-9575-F527DD2BECF5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0BF18-1A93-D042-9AAB-79937BF0E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717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18.jpeg"/><Relationship Id="rId7" Type="http://schemas.openxmlformats.org/officeDocument/2006/relationships/image" Target="../media/image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Relationship Id="rId9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Few Labs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3616" y="1600200"/>
            <a:ext cx="7382933" cy="4525963"/>
          </a:xfr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smtClean="0">
                <a:latin typeface="Perpetua" charset="0"/>
              </a:rPr>
              <a:t>06 Oct: Lab 9 – Earthquakes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latin typeface="Perpetua" charset="0"/>
              </a:rPr>
              <a:t>(Patrick Duff)</a:t>
            </a:r>
          </a:p>
          <a:p>
            <a:pPr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smtClean="0">
                <a:latin typeface="Perpetua" charset="0"/>
              </a:rPr>
              <a:t>13 Oct:  Lab 7 – Measuring Geologic Time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latin typeface="Perpetua" charset="0"/>
              </a:rPr>
              <a:t>(Patrick Duff)</a:t>
            </a:r>
          </a:p>
          <a:p>
            <a:pPr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smtClean="0">
                <a:latin typeface="Perpetua" charset="0"/>
              </a:rPr>
              <a:t> Oct 20:  No Lab (Fall Break, 22-23 Oct)</a:t>
            </a:r>
          </a:p>
          <a:p>
            <a:pPr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smtClean="0">
                <a:latin typeface="Perpetua" charset="0"/>
              </a:rPr>
              <a:t> Oct 27:  Lab 8 – Fossils &amp; Evolution</a:t>
            </a:r>
            <a:endParaRPr lang="en-US" dirty="0">
              <a:latin typeface="Perpetua" charset="0"/>
            </a:endParaRP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693240" y="5864553"/>
            <a:ext cx="1278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Granite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16691" y="5834776"/>
            <a:ext cx="1141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Gneiss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6314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Box 9"/>
          <p:cNvSpPr txBox="1">
            <a:spLocks noChangeArrowheads="1"/>
          </p:cNvSpPr>
          <p:nvPr/>
        </p:nvSpPr>
        <p:spPr bwMode="auto">
          <a:xfrm>
            <a:off x="304800" y="1441879"/>
            <a:ext cx="84582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algn="just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000000"/>
                </a:solidFill>
                <a:latin typeface="+mn-lt"/>
                <a:cs typeface="Times New Roman" charset="0"/>
              </a:rPr>
              <a:t>Do not have layering of </a:t>
            </a:r>
            <a:r>
              <a:rPr lang="en-US" sz="3200" dirty="0" smtClean="0">
                <a:solidFill>
                  <a:srgbClr val="000000"/>
                </a:solidFill>
                <a:latin typeface="+mn-lt"/>
                <a:cs typeface="Times New Roman" charset="0"/>
              </a:rPr>
              <a:t>minerals</a:t>
            </a:r>
          </a:p>
          <a:p>
            <a:pPr algn="just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3200" dirty="0" smtClean="0">
                <a:solidFill>
                  <a:srgbClr val="000000"/>
                </a:solidFill>
                <a:latin typeface="+mn-lt"/>
                <a:cs typeface="Times New Roman" charset="0"/>
              </a:rPr>
              <a:t>They </a:t>
            </a:r>
            <a:r>
              <a:rPr lang="en-US" sz="3200" dirty="0">
                <a:solidFill>
                  <a:srgbClr val="000000"/>
                </a:solidFill>
                <a:latin typeface="+mn-lt"/>
                <a:cs typeface="Times New Roman" charset="0"/>
              </a:rPr>
              <a:t>are characterized by granular </a:t>
            </a:r>
            <a:r>
              <a:rPr lang="en-US" sz="3200" dirty="0" smtClean="0">
                <a:solidFill>
                  <a:srgbClr val="000000"/>
                </a:solidFill>
                <a:latin typeface="+mn-lt"/>
                <a:cs typeface="Times New Roman" charset="0"/>
              </a:rPr>
              <a:t>texture</a:t>
            </a:r>
            <a:endParaRPr lang="en-US" sz="3200" dirty="0">
              <a:solidFill>
                <a:srgbClr val="000000"/>
              </a:solidFill>
              <a:latin typeface="+mn-lt"/>
              <a:cs typeface="Times New Roman" charset="0"/>
            </a:endParaRPr>
          </a:p>
          <a:p>
            <a:pPr algn="just"/>
            <a:endParaRPr lang="en-US" sz="2000" u="sng" dirty="0">
              <a:solidFill>
                <a:srgbClr val="000000"/>
              </a:solidFill>
              <a:latin typeface="Perpetua" charset="0"/>
              <a:cs typeface="Times New Roman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84604"/>
            <a:ext cx="9144000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4400" dirty="0">
                <a:solidFill>
                  <a:srgbClr val="000000"/>
                </a:solidFill>
                <a:latin typeface="+mn-lt"/>
                <a:ea typeface="+mn-ea"/>
              </a:rPr>
              <a:t>Non-Foliated</a:t>
            </a:r>
          </a:p>
        </p:txBody>
      </p:sp>
      <p:pic>
        <p:nvPicPr>
          <p:cNvPr id="5" name="Picture 4" descr="E:\Chapter07\Figures\07_12_Figur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6594" y="4119870"/>
            <a:ext cx="2282825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http://www.mii.org/Minerals/Minpics1/Quartzite%20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371" y="2910724"/>
            <a:ext cx="2438400" cy="207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http://www.mii.org/Minerals/Minpics1/Marbl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61" y="3706464"/>
            <a:ext cx="2590800" cy="218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422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4" descr="E:\Chapter07\Figures\07_05_Figure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556" b="8733"/>
          <a:stretch>
            <a:fillRect/>
          </a:stretch>
        </p:blipFill>
        <p:spPr bwMode="auto">
          <a:xfrm>
            <a:off x="4408488" y="0"/>
            <a:ext cx="2906712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7" name="Picture 5" descr="E:\Chapter07\Figures\07_06_Figure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353"/>
          <a:stretch>
            <a:fillRect/>
          </a:stretch>
        </p:blipFill>
        <p:spPr bwMode="auto">
          <a:xfrm>
            <a:off x="6781800" y="1066800"/>
            <a:ext cx="2209800" cy="2408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8" name="Picture 6" descr="E:\Chapter07\Figures\07_07_Figur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76" t="2628" b="11719"/>
          <a:stretch>
            <a:fillRect/>
          </a:stretch>
        </p:blipFill>
        <p:spPr bwMode="auto">
          <a:xfrm>
            <a:off x="5907088" y="2743200"/>
            <a:ext cx="2551112" cy="2514600"/>
          </a:xfrm>
          <a:prstGeom prst="rect">
            <a:avLst/>
          </a:prstGeom>
          <a:noFill/>
          <a:ln w="571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09" name="Picture 7" descr="E:\Chapter07\Figures\07_08_Figure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08"/>
          <a:stretch>
            <a:fillRect/>
          </a:stretch>
        </p:blipFill>
        <p:spPr bwMode="auto">
          <a:xfrm>
            <a:off x="4827588" y="4343400"/>
            <a:ext cx="2868612" cy="2433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reeform 7"/>
          <p:cNvSpPr/>
          <p:nvPr/>
        </p:nvSpPr>
        <p:spPr>
          <a:xfrm>
            <a:off x="5862638" y="1484313"/>
            <a:ext cx="1558925" cy="3738562"/>
          </a:xfrm>
          <a:custGeom>
            <a:avLst/>
            <a:gdLst>
              <a:gd name="connsiteX0" fmla="*/ 631452 w 1559104"/>
              <a:gd name="connsiteY0" fmla="*/ 0 h 3737953"/>
              <a:gd name="connsiteX1" fmla="*/ 777226 w 1559104"/>
              <a:gd name="connsiteY1" fmla="*/ 53009 h 3737953"/>
              <a:gd name="connsiteX2" fmla="*/ 869991 w 1559104"/>
              <a:gd name="connsiteY2" fmla="*/ 79514 h 3737953"/>
              <a:gd name="connsiteX3" fmla="*/ 923000 w 1559104"/>
              <a:gd name="connsiteY3" fmla="*/ 92766 h 3737953"/>
              <a:gd name="connsiteX4" fmla="*/ 1029017 w 1559104"/>
              <a:gd name="connsiteY4" fmla="*/ 145774 h 3737953"/>
              <a:gd name="connsiteX5" fmla="*/ 1055522 w 1559104"/>
              <a:gd name="connsiteY5" fmla="*/ 172279 h 3737953"/>
              <a:gd name="connsiteX6" fmla="*/ 1108530 w 1559104"/>
              <a:gd name="connsiteY6" fmla="*/ 198783 h 3737953"/>
              <a:gd name="connsiteX7" fmla="*/ 1135035 w 1559104"/>
              <a:gd name="connsiteY7" fmla="*/ 225287 h 3737953"/>
              <a:gd name="connsiteX8" fmla="*/ 1188044 w 1559104"/>
              <a:gd name="connsiteY8" fmla="*/ 265044 h 3737953"/>
              <a:gd name="connsiteX9" fmla="*/ 1227800 w 1559104"/>
              <a:gd name="connsiteY9" fmla="*/ 318053 h 3737953"/>
              <a:gd name="connsiteX10" fmla="*/ 1333817 w 1559104"/>
              <a:gd name="connsiteY10" fmla="*/ 397566 h 3737953"/>
              <a:gd name="connsiteX11" fmla="*/ 1413330 w 1559104"/>
              <a:gd name="connsiteY11" fmla="*/ 490331 h 3737953"/>
              <a:gd name="connsiteX12" fmla="*/ 1453087 w 1559104"/>
              <a:gd name="connsiteY12" fmla="*/ 543340 h 3737953"/>
              <a:gd name="connsiteX13" fmla="*/ 1506096 w 1559104"/>
              <a:gd name="connsiteY13" fmla="*/ 675861 h 3737953"/>
              <a:gd name="connsiteX14" fmla="*/ 1559104 w 1559104"/>
              <a:gd name="connsiteY14" fmla="*/ 795131 h 3737953"/>
              <a:gd name="connsiteX15" fmla="*/ 1545852 w 1559104"/>
              <a:gd name="connsiteY15" fmla="*/ 1351722 h 3737953"/>
              <a:gd name="connsiteX16" fmla="*/ 1506096 w 1559104"/>
              <a:gd name="connsiteY16" fmla="*/ 1510748 h 3737953"/>
              <a:gd name="connsiteX17" fmla="*/ 1466339 w 1559104"/>
              <a:gd name="connsiteY17" fmla="*/ 1590261 h 3737953"/>
              <a:gd name="connsiteX18" fmla="*/ 1373574 w 1559104"/>
              <a:gd name="connsiteY18" fmla="*/ 1802296 h 3737953"/>
              <a:gd name="connsiteX19" fmla="*/ 1320565 w 1559104"/>
              <a:gd name="connsiteY19" fmla="*/ 1948070 h 3737953"/>
              <a:gd name="connsiteX20" fmla="*/ 1280809 w 1559104"/>
              <a:gd name="connsiteY20" fmla="*/ 1987827 h 3737953"/>
              <a:gd name="connsiteX21" fmla="*/ 1227800 w 1559104"/>
              <a:gd name="connsiteY21" fmla="*/ 2080592 h 3737953"/>
              <a:gd name="connsiteX22" fmla="*/ 1135035 w 1559104"/>
              <a:gd name="connsiteY22" fmla="*/ 2239618 h 3737953"/>
              <a:gd name="connsiteX23" fmla="*/ 1055522 w 1559104"/>
              <a:gd name="connsiteY23" fmla="*/ 2372140 h 3737953"/>
              <a:gd name="connsiteX24" fmla="*/ 936252 w 1559104"/>
              <a:gd name="connsiteY24" fmla="*/ 2504661 h 3737953"/>
              <a:gd name="connsiteX25" fmla="*/ 883244 w 1559104"/>
              <a:gd name="connsiteY25" fmla="*/ 2610679 h 3737953"/>
              <a:gd name="connsiteX26" fmla="*/ 724217 w 1559104"/>
              <a:gd name="connsiteY26" fmla="*/ 2769705 h 3737953"/>
              <a:gd name="connsiteX27" fmla="*/ 671209 w 1559104"/>
              <a:gd name="connsiteY27" fmla="*/ 2822714 h 3737953"/>
              <a:gd name="connsiteX28" fmla="*/ 604948 w 1559104"/>
              <a:gd name="connsiteY28" fmla="*/ 2915479 h 3737953"/>
              <a:gd name="connsiteX29" fmla="*/ 565191 w 1559104"/>
              <a:gd name="connsiteY29" fmla="*/ 2981740 h 3737953"/>
              <a:gd name="connsiteX30" fmla="*/ 485678 w 1559104"/>
              <a:gd name="connsiteY30" fmla="*/ 3087757 h 3737953"/>
              <a:gd name="connsiteX31" fmla="*/ 432670 w 1559104"/>
              <a:gd name="connsiteY31" fmla="*/ 3167270 h 3737953"/>
              <a:gd name="connsiteX32" fmla="*/ 326652 w 1559104"/>
              <a:gd name="connsiteY32" fmla="*/ 3286540 h 3737953"/>
              <a:gd name="connsiteX33" fmla="*/ 260391 w 1559104"/>
              <a:gd name="connsiteY33" fmla="*/ 3366053 h 3737953"/>
              <a:gd name="connsiteX34" fmla="*/ 180878 w 1559104"/>
              <a:gd name="connsiteY34" fmla="*/ 3472070 h 3737953"/>
              <a:gd name="connsiteX35" fmla="*/ 154374 w 1559104"/>
              <a:gd name="connsiteY35" fmla="*/ 3511827 h 3737953"/>
              <a:gd name="connsiteX36" fmla="*/ 101365 w 1559104"/>
              <a:gd name="connsiteY36" fmla="*/ 3551583 h 3737953"/>
              <a:gd name="connsiteX37" fmla="*/ 35104 w 1559104"/>
              <a:gd name="connsiteY37" fmla="*/ 3631096 h 3737953"/>
              <a:gd name="connsiteX38" fmla="*/ 21852 w 1559104"/>
              <a:gd name="connsiteY38" fmla="*/ 3591340 h 3737953"/>
              <a:gd name="connsiteX39" fmla="*/ 35104 w 1559104"/>
              <a:gd name="connsiteY39" fmla="*/ 3551583 h 3737953"/>
              <a:gd name="connsiteX40" fmla="*/ 48357 w 1559104"/>
              <a:gd name="connsiteY40" fmla="*/ 3432314 h 3737953"/>
              <a:gd name="connsiteX41" fmla="*/ 35104 w 1559104"/>
              <a:gd name="connsiteY41" fmla="*/ 3657600 h 3737953"/>
              <a:gd name="connsiteX42" fmla="*/ 21852 w 1559104"/>
              <a:gd name="connsiteY42" fmla="*/ 3723861 h 3737953"/>
              <a:gd name="connsiteX43" fmla="*/ 194130 w 1559104"/>
              <a:gd name="connsiteY43" fmla="*/ 3697357 h 3737953"/>
              <a:gd name="connsiteX44" fmla="*/ 472426 w 1559104"/>
              <a:gd name="connsiteY44" fmla="*/ 3697357 h 3737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559104" h="3737953">
                <a:moveTo>
                  <a:pt x="631452" y="0"/>
                </a:moveTo>
                <a:cubicBezTo>
                  <a:pt x="680043" y="17670"/>
                  <a:pt x="728175" y="36658"/>
                  <a:pt x="777226" y="53009"/>
                </a:cubicBezTo>
                <a:cubicBezTo>
                  <a:pt x="807735" y="63179"/>
                  <a:pt x="838965" y="71052"/>
                  <a:pt x="869991" y="79514"/>
                </a:cubicBezTo>
                <a:cubicBezTo>
                  <a:pt x="887563" y="84306"/>
                  <a:pt x="906188" y="85761"/>
                  <a:pt x="923000" y="92766"/>
                </a:cubicBezTo>
                <a:cubicBezTo>
                  <a:pt x="959471" y="107962"/>
                  <a:pt x="1001079" y="117836"/>
                  <a:pt x="1029017" y="145774"/>
                </a:cubicBezTo>
                <a:cubicBezTo>
                  <a:pt x="1037852" y="154609"/>
                  <a:pt x="1045126" y="165348"/>
                  <a:pt x="1055522" y="172279"/>
                </a:cubicBezTo>
                <a:cubicBezTo>
                  <a:pt x="1071959" y="183237"/>
                  <a:pt x="1092093" y="187825"/>
                  <a:pt x="1108530" y="198783"/>
                </a:cubicBezTo>
                <a:cubicBezTo>
                  <a:pt x="1118926" y="205714"/>
                  <a:pt x="1125437" y="217288"/>
                  <a:pt x="1135035" y="225287"/>
                </a:cubicBezTo>
                <a:cubicBezTo>
                  <a:pt x="1152003" y="239427"/>
                  <a:pt x="1172426" y="249426"/>
                  <a:pt x="1188044" y="265044"/>
                </a:cubicBezTo>
                <a:cubicBezTo>
                  <a:pt x="1203662" y="280662"/>
                  <a:pt x="1212182" y="302435"/>
                  <a:pt x="1227800" y="318053"/>
                </a:cubicBezTo>
                <a:cubicBezTo>
                  <a:pt x="1346159" y="436412"/>
                  <a:pt x="1248194" y="324175"/>
                  <a:pt x="1333817" y="397566"/>
                </a:cubicBezTo>
                <a:cubicBezTo>
                  <a:pt x="1392847" y="448163"/>
                  <a:pt x="1376306" y="438497"/>
                  <a:pt x="1413330" y="490331"/>
                </a:cubicBezTo>
                <a:cubicBezTo>
                  <a:pt x="1426168" y="508304"/>
                  <a:pt x="1443209" y="523585"/>
                  <a:pt x="1453087" y="543340"/>
                </a:cubicBezTo>
                <a:cubicBezTo>
                  <a:pt x="1474364" y="585894"/>
                  <a:pt x="1488426" y="631687"/>
                  <a:pt x="1506096" y="675861"/>
                </a:cubicBezTo>
                <a:cubicBezTo>
                  <a:pt x="1539940" y="760470"/>
                  <a:pt x="1521959" y="720840"/>
                  <a:pt x="1559104" y="795131"/>
                </a:cubicBezTo>
                <a:cubicBezTo>
                  <a:pt x="1554687" y="980661"/>
                  <a:pt x="1553742" y="1166307"/>
                  <a:pt x="1545852" y="1351722"/>
                </a:cubicBezTo>
                <a:cubicBezTo>
                  <a:pt x="1544592" y="1381332"/>
                  <a:pt x="1512662" y="1493677"/>
                  <a:pt x="1506096" y="1510748"/>
                </a:cubicBezTo>
                <a:cubicBezTo>
                  <a:pt x="1495458" y="1538406"/>
                  <a:pt x="1477344" y="1562748"/>
                  <a:pt x="1466339" y="1590261"/>
                </a:cubicBezTo>
                <a:cubicBezTo>
                  <a:pt x="1381307" y="1802842"/>
                  <a:pt x="1476281" y="1622560"/>
                  <a:pt x="1373574" y="1802296"/>
                </a:cubicBezTo>
                <a:cubicBezTo>
                  <a:pt x="1359422" y="1858906"/>
                  <a:pt x="1354089" y="1892197"/>
                  <a:pt x="1320565" y="1948070"/>
                </a:cubicBezTo>
                <a:cubicBezTo>
                  <a:pt x="1310923" y="1964141"/>
                  <a:pt x="1291556" y="1972473"/>
                  <a:pt x="1280809" y="1987827"/>
                </a:cubicBezTo>
                <a:cubicBezTo>
                  <a:pt x="1260386" y="2017003"/>
                  <a:pt x="1243727" y="2048738"/>
                  <a:pt x="1227800" y="2080592"/>
                </a:cubicBezTo>
                <a:cubicBezTo>
                  <a:pt x="1126458" y="2283276"/>
                  <a:pt x="1312127" y="1965931"/>
                  <a:pt x="1135035" y="2239618"/>
                </a:cubicBezTo>
                <a:cubicBezTo>
                  <a:pt x="1107049" y="2282869"/>
                  <a:pt x="1091949" y="2335714"/>
                  <a:pt x="1055522" y="2372140"/>
                </a:cubicBezTo>
                <a:cubicBezTo>
                  <a:pt x="1015101" y="2412560"/>
                  <a:pt x="966824" y="2458803"/>
                  <a:pt x="936252" y="2504661"/>
                </a:cubicBezTo>
                <a:cubicBezTo>
                  <a:pt x="914336" y="2537536"/>
                  <a:pt x="907926" y="2579827"/>
                  <a:pt x="883244" y="2610679"/>
                </a:cubicBezTo>
                <a:cubicBezTo>
                  <a:pt x="836413" y="2669217"/>
                  <a:pt x="777226" y="2716696"/>
                  <a:pt x="724217" y="2769705"/>
                </a:cubicBezTo>
                <a:cubicBezTo>
                  <a:pt x="706547" y="2787375"/>
                  <a:pt x="685733" y="2802380"/>
                  <a:pt x="671209" y="2822714"/>
                </a:cubicBezTo>
                <a:cubicBezTo>
                  <a:pt x="649122" y="2853636"/>
                  <a:pt x="626027" y="2883861"/>
                  <a:pt x="604948" y="2915479"/>
                </a:cubicBezTo>
                <a:cubicBezTo>
                  <a:pt x="590660" y="2936911"/>
                  <a:pt x="579853" y="2960562"/>
                  <a:pt x="565191" y="2981740"/>
                </a:cubicBezTo>
                <a:cubicBezTo>
                  <a:pt x="540047" y="3018059"/>
                  <a:pt x="511353" y="3051811"/>
                  <a:pt x="485678" y="3087757"/>
                </a:cubicBezTo>
                <a:cubicBezTo>
                  <a:pt x="467163" y="3113678"/>
                  <a:pt x="451782" y="3141787"/>
                  <a:pt x="432670" y="3167270"/>
                </a:cubicBezTo>
                <a:cubicBezTo>
                  <a:pt x="333644" y="3299306"/>
                  <a:pt x="402086" y="3201677"/>
                  <a:pt x="326652" y="3286540"/>
                </a:cubicBezTo>
                <a:cubicBezTo>
                  <a:pt x="303731" y="3312326"/>
                  <a:pt x="281706" y="3338924"/>
                  <a:pt x="260391" y="3366053"/>
                </a:cubicBezTo>
                <a:cubicBezTo>
                  <a:pt x="233099" y="3400788"/>
                  <a:pt x="205381" y="3435315"/>
                  <a:pt x="180878" y="3472070"/>
                </a:cubicBezTo>
                <a:cubicBezTo>
                  <a:pt x="172043" y="3485322"/>
                  <a:pt x="165636" y="3500565"/>
                  <a:pt x="154374" y="3511827"/>
                </a:cubicBezTo>
                <a:cubicBezTo>
                  <a:pt x="138756" y="3527445"/>
                  <a:pt x="119035" y="3538331"/>
                  <a:pt x="101365" y="3551583"/>
                </a:cubicBezTo>
                <a:cubicBezTo>
                  <a:pt x="99154" y="3557111"/>
                  <a:pt x="80117" y="3653602"/>
                  <a:pt x="35104" y="3631096"/>
                </a:cubicBezTo>
                <a:cubicBezTo>
                  <a:pt x="22610" y="3624849"/>
                  <a:pt x="26269" y="3604592"/>
                  <a:pt x="21852" y="3591340"/>
                </a:cubicBezTo>
                <a:cubicBezTo>
                  <a:pt x="26269" y="3578088"/>
                  <a:pt x="32807" y="3565362"/>
                  <a:pt x="35104" y="3551583"/>
                </a:cubicBezTo>
                <a:cubicBezTo>
                  <a:pt x="41680" y="3512126"/>
                  <a:pt x="48357" y="3392313"/>
                  <a:pt x="48357" y="3432314"/>
                </a:cubicBezTo>
                <a:cubicBezTo>
                  <a:pt x="48357" y="3507539"/>
                  <a:pt x="41915" y="3582684"/>
                  <a:pt x="35104" y="3657600"/>
                </a:cubicBezTo>
                <a:cubicBezTo>
                  <a:pt x="33065" y="3680032"/>
                  <a:pt x="0" y="3718398"/>
                  <a:pt x="21852" y="3723861"/>
                </a:cubicBezTo>
                <a:cubicBezTo>
                  <a:pt x="78219" y="3737953"/>
                  <a:pt x="136129" y="3700769"/>
                  <a:pt x="194130" y="3697357"/>
                </a:cubicBezTo>
                <a:cubicBezTo>
                  <a:pt x="286735" y="3691910"/>
                  <a:pt x="379661" y="3697357"/>
                  <a:pt x="472426" y="3697357"/>
                </a:cubicBezTo>
              </a:path>
            </a:pathLst>
          </a:cu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459" name="TextBox 9"/>
          <p:cNvSpPr txBox="1">
            <a:spLocks noChangeArrowheads="1"/>
          </p:cNvSpPr>
          <p:nvPr/>
        </p:nvSpPr>
        <p:spPr bwMode="auto">
          <a:xfrm>
            <a:off x="304800" y="152400"/>
            <a:ext cx="4103688" cy="6247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latin typeface="+mn-lt"/>
                <a:ea typeface="+mn-ea"/>
                <a:cs typeface="Times New Roman" pitchFamily="18" charset="0"/>
              </a:rPr>
              <a:t>			</a:t>
            </a:r>
          </a:p>
          <a:p>
            <a:pPr marL="457200" indent="-457200">
              <a:buClr>
                <a:srgbClr val="FF0000"/>
              </a:buClr>
              <a:buFont typeface="Wingdings" pitchFamily="2" charset="2"/>
              <a:buChar char="q"/>
              <a:defRPr/>
            </a:pPr>
            <a:r>
              <a:rPr lang="en-US" sz="2800" b="1" u="sng" dirty="0" err="1">
                <a:latin typeface="+mn-lt"/>
                <a:ea typeface="+mn-ea"/>
                <a:cs typeface="Times New Roman" pitchFamily="18" charset="0"/>
              </a:rPr>
              <a:t>Slaty</a:t>
            </a:r>
            <a:r>
              <a:rPr lang="en-US" sz="2800" b="1" u="sng" dirty="0">
                <a:latin typeface="+mn-lt"/>
                <a:ea typeface="+mn-ea"/>
                <a:cs typeface="Times New Roman" pitchFamily="18" charset="0"/>
              </a:rPr>
              <a:t> cleavage</a:t>
            </a:r>
            <a:r>
              <a:rPr lang="en-US" sz="2400" u="sng" dirty="0">
                <a:latin typeface="+mn-lt"/>
                <a:ea typeface="+mn-ea"/>
                <a:cs typeface="Times New Roman" pitchFamily="18" charset="0"/>
              </a:rPr>
              <a:t>:</a:t>
            </a:r>
            <a:r>
              <a:rPr lang="en-US" sz="2400" dirty="0">
                <a:latin typeface="+mn-lt"/>
                <a:ea typeface="+mn-ea"/>
                <a:cs typeface="Times New Roman" pitchFamily="18" charset="0"/>
              </a:rPr>
              <a:t>  Nearly </a:t>
            </a:r>
            <a:r>
              <a:rPr lang="en-US" sz="2400" dirty="0">
                <a:latin typeface="+mn-lt"/>
                <a:ea typeface="+mn-ea"/>
              </a:rPr>
              <a:t>perfect planar </a:t>
            </a:r>
            <a:endParaRPr lang="en-US" sz="2400" dirty="0" smtClean="0">
              <a:latin typeface="+mn-lt"/>
              <a:ea typeface="+mn-ea"/>
            </a:endParaRPr>
          </a:p>
          <a:p>
            <a:pPr>
              <a:buClr>
                <a:srgbClr val="FF0000"/>
              </a:buClr>
              <a:defRPr/>
            </a:pPr>
            <a:endParaRPr lang="en-US" sz="2400" dirty="0" smtClean="0">
              <a:latin typeface="+mn-lt"/>
              <a:ea typeface="+mn-ea"/>
            </a:endParaRPr>
          </a:p>
          <a:p>
            <a:pPr>
              <a:buClr>
                <a:srgbClr val="FF0000"/>
              </a:buClr>
              <a:defRPr/>
            </a:pPr>
            <a:endParaRPr lang="en-US" sz="2400" dirty="0">
              <a:latin typeface="+mn-lt"/>
              <a:ea typeface="+mn-ea"/>
            </a:endParaRPr>
          </a:p>
          <a:p>
            <a:pPr marL="342900" indent="-342900">
              <a:buClr>
                <a:srgbClr val="FF0000"/>
              </a:buClr>
              <a:buFont typeface="Wingdings" pitchFamily="2" charset="2"/>
              <a:buChar char="q"/>
              <a:defRPr/>
            </a:pPr>
            <a:r>
              <a:rPr lang="en-US" sz="2400" dirty="0">
                <a:latin typeface="+mn-lt"/>
                <a:ea typeface="+mn-ea"/>
              </a:rPr>
              <a:t> </a:t>
            </a:r>
            <a:r>
              <a:rPr lang="en-US" sz="2800" b="1" u="sng" dirty="0" err="1" smtClean="0">
                <a:latin typeface="+mn-lt"/>
                <a:ea typeface="+mn-ea"/>
              </a:rPr>
              <a:t>Phyllitic</a:t>
            </a:r>
            <a:r>
              <a:rPr lang="en-US" sz="2800" b="1" u="sng" dirty="0" smtClean="0">
                <a:latin typeface="+mn-lt"/>
                <a:ea typeface="+mn-ea"/>
              </a:rPr>
              <a:t> </a:t>
            </a:r>
            <a:r>
              <a:rPr lang="en-US" sz="2800" b="1" u="sng" dirty="0">
                <a:latin typeface="+mn-lt"/>
                <a:ea typeface="+mn-ea"/>
              </a:rPr>
              <a:t>texture</a:t>
            </a:r>
            <a:r>
              <a:rPr lang="en-US" sz="2400" u="sng" dirty="0">
                <a:latin typeface="+mn-lt"/>
                <a:ea typeface="+mn-ea"/>
              </a:rPr>
              <a:t>:</a:t>
            </a:r>
            <a:r>
              <a:rPr lang="en-US" sz="2400" dirty="0">
                <a:latin typeface="+mn-lt"/>
                <a:ea typeface="+mn-ea"/>
              </a:rPr>
              <a:t>  Wavy fine-grained </a:t>
            </a:r>
            <a:r>
              <a:rPr lang="en-US" sz="2400" dirty="0" smtClean="0">
                <a:latin typeface="+mn-lt"/>
                <a:ea typeface="+mn-ea"/>
              </a:rPr>
              <a:t>foliation</a:t>
            </a:r>
          </a:p>
          <a:p>
            <a:pPr marL="342900" indent="-342900">
              <a:buClr>
                <a:srgbClr val="FF0000"/>
              </a:buClr>
              <a:buFont typeface="Wingdings" pitchFamily="2" charset="2"/>
              <a:buChar char="q"/>
              <a:defRPr/>
            </a:pPr>
            <a:endParaRPr lang="en-US" sz="2400" dirty="0" smtClean="0"/>
          </a:p>
          <a:p>
            <a:pPr marL="342900" indent="-342900">
              <a:buClr>
                <a:srgbClr val="FF0000"/>
              </a:buClr>
              <a:buFont typeface="Wingdings" pitchFamily="2" charset="2"/>
              <a:buChar char="q"/>
              <a:defRPr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Wingdings" pitchFamily="2" charset="2"/>
              <a:buChar char="q"/>
              <a:defRPr/>
            </a:pPr>
            <a:r>
              <a:rPr lang="en-US" sz="2400" dirty="0" smtClean="0">
                <a:latin typeface="+mn-lt"/>
                <a:ea typeface="+mn-ea"/>
              </a:rPr>
              <a:t> </a:t>
            </a:r>
            <a:r>
              <a:rPr lang="en-US" sz="2800" b="1" u="sng" dirty="0" err="1">
                <a:latin typeface="+mn-lt"/>
                <a:ea typeface="+mn-ea"/>
              </a:rPr>
              <a:t>Schistosity</a:t>
            </a:r>
            <a:r>
              <a:rPr lang="en-US" sz="2400" u="sng" dirty="0">
                <a:latin typeface="+mn-lt"/>
                <a:ea typeface="+mn-ea"/>
              </a:rPr>
              <a:t>:</a:t>
            </a:r>
            <a:r>
              <a:rPr lang="en-US" sz="2400" dirty="0">
                <a:latin typeface="+mn-lt"/>
                <a:ea typeface="+mn-ea"/>
              </a:rPr>
              <a:t>  Scaly glittery layering of </a:t>
            </a:r>
            <a:r>
              <a:rPr lang="en-US" sz="2400" dirty="0" smtClean="0">
                <a:latin typeface="+mn-lt"/>
                <a:ea typeface="+mn-ea"/>
              </a:rPr>
              <a:t>platy minerals</a:t>
            </a:r>
          </a:p>
          <a:p>
            <a:pPr>
              <a:buClr>
                <a:srgbClr val="FF0000"/>
              </a:buClr>
              <a:defRPr/>
            </a:pPr>
            <a:endParaRPr lang="en-US" sz="2400" dirty="0" smtClean="0">
              <a:latin typeface="+mn-lt"/>
              <a:ea typeface="+mn-ea"/>
            </a:endParaRPr>
          </a:p>
          <a:p>
            <a:pPr>
              <a:buClr>
                <a:srgbClr val="FF0000"/>
              </a:buClr>
              <a:defRPr/>
            </a:pPr>
            <a:endParaRPr lang="en-US" sz="2400" dirty="0">
              <a:latin typeface="+mn-lt"/>
              <a:ea typeface="+mn-ea"/>
            </a:endParaRPr>
          </a:p>
          <a:p>
            <a:pPr marL="342900" indent="-342900">
              <a:buClr>
                <a:srgbClr val="FF0000"/>
              </a:buClr>
              <a:buFont typeface="Wingdings" pitchFamily="2" charset="2"/>
              <a:buChar char="q"/>
              <a:defRPr/>
            </a:pPr>
            <a:r>
              <a:rPr lang="en-US" sz="2400" dirty="0">
                <a:latin typeface="+mn-lt"/>
                <a:ea typeface="+mn-ea"/>
              </a:rPr>
              <a:t> </a:t>
            </a:r>
            <a:r>
              <a:rPr lang="en-US" sz="2800" b="1" u="sng" dirty="0">
                <a:latin typeface="+mn-lt"/>
                <a:ea typeface="+mn-ea"/>
              </a:rPr>
              <a:t>Gneissic texture</a:t>
            </a:r>
            <a:r>
              <a:rPr lang="en-US" sz="2400" dirty="0">
                <a:latin typeface="+mn-lt"/>
                <a:ea typeface="+mn-ea"/>
              </a:rPr>
              <a:t>:  </a:t>
            </a:r>
            <a:r>
              <a:rPr lang="en-US" sz="2400" dirty="0" smtClean="0">
                <a:latin typeface="+mn-lt"/>
                <a:ea typeface="+mn-ea"/>
              </a:rPr>
              <a:t>layers </a:t>
            </a:r>
            <a:r>
              <a:rPr lang="en-US" sz="2400" dirty="0">
                <a:latin typeface="+mn-lt"/>
                <a:ea typeface="+mn-ea"/>
              </a:rPr>
              <a:t>of alternating light and dark </a:t>
            </a:r>
            <a:r>
              <a:rPr lang="en-US" sz="2400" dirty="0" smtClean="0">
                <a:latin typeface="+mn-lt"/>
                <a:ea typeface="+mn-ea"/>
              </a:rPr>
              <a:t>minerals</a:t>
            </a:r>
            <a:endParaRPr lang="en-US" sz="240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8160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&amp; Regional Metamorphism</a:t>
            </a:r>
            <a:endParaRPr lang="en-US" dirty="0"/>
          </a:p>
        </p:txBody>
      </p:sp>
      <p:pic>
        <p:nvPicPr>
          <p:cNvPr id="4" name="Contact Metamorphism Vs. Regional Metamorphism- Definition &amp; Difference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168632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E:\Chapter07\Figures\07_01_Figur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411" y="141090"/>
            <a:ext cx="7760179" cy="689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ounded Rectangle 1"/>
          <p:cNvSpPr/>
          <p:nvPr/>
        </p:nvSpPr>
        <p:spPr>
          <a:xfrm>
            <a:off x="4192785" y="5643615"/>
            <a:ext cx="1753713" cy="846542"/>
          </a:xfrm>
          <a:prstGeom prst="roundRect">
            <a:avLst/>
          </a:prstGeom>
          <a:noFill/>
          <a:ln w="5715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6441578" y="5704083"/>
            <a:ext cx="1753713" cy="998942"/>
          </a:xfrm>
          <a:prstGeom prst="roundRect">
            <a:avLst/>
          </a:prstGeom>
          <a:noFill/>
          <a:ln w="5715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658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 2:  Putting It All Together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9088" y="1600200"/>
            <a:ext cx="7095067" cy="4525963"/>
          </a:xfr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smtClean="0">
                <a:latin typeface="Perpetua" charset="0"/>
              </a:rPr>
              <a:t>Mid-Atlantic Ridge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latin typeface="Perpetua" charset="0"/>
              </a:rPr>
              <a:t>Top, Middle, Bottom</a:t>
            </a:r>
            <a:endParaRPr lang="en-US" dirty="0" smtClean="0">
              <a:latin typeface="Perpetua" charset="0"/>
            </a:endParaRPr>
          </a:p>
          <a:p>
            <a:pPr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smtClean="0">
                <a:latin typeface="Perpetua" charset="0"/>
              </a:rPr>
              <a:t>The Appalachians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latin typeface="Perpetua" charset="0"/>
              </a:rPr>
              <a:t>Top, Middle, Bottom</a:t>
            </a:r>
          </a:p>
          <a:p>
            <a:pPr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smtClean="0">
                <a:latin typeface="Perpetua" charset="0"/>
              </a:rPr>
              <a:t>The Andes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latin typeface="Perpetua" charset="0"/>
              </a:rPr>
              <a:t>Top, Middle</a:t>
            </a:r>
            <a:r>
              <a:rPr lang="en-US" smtClean="0">
                <a:latin typeface="Perpetua" charset="0"/>
              </a:rPr>
              <a:t>, Bottom</a:t>
            </a:r>
            <a:endParaRPr lang="en-US" dirty="0">
              <a:latin typeface="Perpetu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93240" y="5864553"/>
            <a:ext cx="1278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Granite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16691" y="5834776"/>
            <a:ext cx="1141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Gneiss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2692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 2:  Putting It All Together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smtClean="0">
                <a:latin typeface="Perpetua" charset="0"/>
              </a:rPr>
              <a:t>Characterize the 4 rock types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latin typeface="Perpetua" charset="0"/>
              </a:rPr>
              <a:t>Intrusive igneous rocks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latin typeface="Perpetua" charset="0"/>
              </a:rPr>
              <a:t>Extrusive igneous rocks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latin typeface="Perpetua" charset="0"/>
              </a:rPr>
              <a:t>Sedimentary rocks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latin typeface="Perpetua" charset="0"/>
              </a:rPr>
              <a:t>Metamorphic rocks</a:t>
            </a:r>
          </a:p>
          <a:p>
            <a:pPr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smtClean="0">
                <a:latin typeface="Perpetua" charset="0"/>
              </a:rPr>
              <a:t>15 </a:t>
            </a:r>
            <a:r>
              <a:rPr lang="en-US" dirty="0" smtClean="0">
                <a:latin typeface="Perpetua" charset="0"/>
              </a:rPr>
              <a:t>minute rotations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latin typeface="Perpetua" charset="0"/>
              </a:rPr>
              <a:t>Identify each rock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latin typeface="Perpetua" charset="0"/>
              </a:rPr>
              <a:t>Describe the rocks’ relationship to the tectonic setting</a:t>
            </a:r>
            <a:endParaRPr lang="en-US" dirty="0">
              <a:latin typeface="Perpetua" charset="0"/>
            </a:endParaRP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693240" y="5864553"/>
            <a:ext cx="1278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Granite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16691" y="5834776"/>
            <a:ext cx="1141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Gneiss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67136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3" descr="sha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52400"/>
            <a:ext cx="2667000" cy="189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5" name="Picture 9" descr="http://geology.com/rocks/pictures/slat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152400"/>
            <a:ext cx="25400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Text Box 6"/>
          <p:cNvSpPr txBox="1">
            <a:spLocks noChangeArrowheads="1"/>
          </p:cNvSpPr>
          <p:nvPr/>
        </p:nvSpPr>
        <p:spPr bwMode="auto">
          <a:xfrm>
            <a:off x="2895600" y="152400"/>
            <a:ext cx="1463675" cy="579438"/>
          </a:xfrm>
          <a:prstGeom prst="rect">
            <a:avLst/>
          </a:prstGeom>
          <a:solidFill>
            <a:srgbClr val="CC9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200">
                <a:latin typeface="Times New Roman" charset="0"/>
              </a:rPr>
              <a:t>Slate</a:t>
            </a:r>
          </a:p>
        </p:txBody>
      </p:sp>
      <p:sp>
        <p:nvSpPr>
          <p:cNvPr id="28677" name="Text Box 2"/>
          <p:cNvSpPr txBox="1">
            <a:spLocks noChangeArrowheads="1"/>
          </p:cNvSpPr>
          <p:nvPr/>
        </p:nvSpPr>
        <p:spPr bwMode="auto">
          <a:xfrm>
            <a:off x="228600" y="152400"/>
            <a:ext cx="1463675" cy="579438"/>
          </a:xfrm>
          <a:prstGeom prst="rect">
            <a:avLst/>
          </a:prstGeom>
          <a:solidFill>
            <a:srgbClr val="99CC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200">
                <a:latin typeface="Times New Roman" charset="0"/>
              </a:rPr>
              <a:t>Shale</a:t>
            </a:r>
          </a:p>
        </p:txBody>
      </p:sp>
      <p:pic>
        <p:nvPicPr>
          <p:cNvPr id="28678" name="Picture 11" descr="http://0.tqn.com/d/geology/1/0/r/L/1/phyllitevtroadsid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152400"/>
            <a:ext cx="1905000" cy="194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9" name="Picture 13" descr="http://geology.com/rocks/pictures/muscovite-schist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2133600"/>
            <a:ext cx="3149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80" name="Picture 15" descr="http://geology.com/rocks/pictures/gneiss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133600"/>
            <a:ext cx="3124200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81" name="Picture 16" descr="E:\Chapter07\Figures\07_12_Figure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4495800"/>
            <a:ext cx="2282825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82" name="Picture 18" descr="http://www.mii.org/Minerals/Minpics1/Quartzite%202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4572000"/>
            <a:ext cx="2438400" cy="207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83" name="Picture 20" descr="http://www.mii.org/Minerals/Minpics1/Marble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4495800"/>
            <a:ext cx="2590800" cy="218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84" name="Text Box 6"/>
          <p:cNvSpPr txBox="1">
            <a:spLocks noChangeArrowheads="1"/>
          </p:cNvSpPr>
          <p:nvPr/>
        </p:nvSpPr>
        <p:spPr bwMode="auto">
          <a:xfrm>
            <a:off x="7315200" y="152400"/>
            <a:ext cx="1463675" cy="579438"/>
          </a:xfrm>
          <a:prstGeom prst="rect">
            <a:avLst/>
          </a:prstGeom>
          <a:solidFill>
            <a:srgbClr val="CC9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200">
                <a:latin typeface="Times New Roman" charset="0"/>
              </a:rPr>
              <a:t>Phyllite</a:t>
            </a:r>
          </a:p>
        </p:txBody>
      </p:sp>
      <p:sp>
        <p:nvSpPr>
          <p:cNvPr id="28685" name="Text Box 6"/>
          <p:cNvSpPr txBox="1">
            <a:spLocks noChangeArrowheads="1"/>
          </p:cNvSpPr>
          <p:nvPr/>
        </p:nvSpPr>
        <p:spPr bwMode="auto">
          <a:xfrm>
            <a:off x="7086600" y="2133600"/>
            <a:ext cx="1463675" cy="579438"/>
          </a:xfrm>
          <a:prstGeom prst="rect">
            <a:avLst/>
          </a:prstGeom>
          <a:solidFill>
            <a:srgbClr val="CC9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200">
                <a:latin typeface="Times New Roman" charset="0"/>
              </a:rPr>
              <a:t>Schist</a:t>
            </a:r>
          </a:p>
        </p:txBody>
      </p:sp>
      <p:sp>
        <p:nvSpPr>
          <p:cNvPr id="28686" name="Text Box 6"/>
          <p:cNvSpPr txBox="1">
            <a:spLocks noChangeArrowheads="1"/>
          </p:cNvSpPr>
          <p:nvPr/>
        </p:nvSpPr>
        <p:spPr bwMode="auto">
          <a:xfrm>
            <a:off x="2590800" y="2133600"/>
            <a:ext cx="1463675" cy="579438"/>
          </a:xfrm>
          <a:prstGeom prst="rect">
            <a:avLst/>
          </a:prstGeom>
          <a:solidFill>
            <a:srgbClr val="CC9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200">
                <a:latin typeface="Times New Roman" charset="0"/>
              </a:rPr>
              <a:t>Gneiss</a:t>
            </a:r>
          </a:p>
        </p:txBody>
      </p:sp>
      <p:sp>
        <p:nvSpPr>
          <p:cNvPr id="28687" name="Text Box 6"/>
          <p:cNvSpPr txBox="1">
            <a:spLocks noChangeArrowheads="1"/>
          </p:cNvSpPr>
          <p:nvPr/>
        </p:nvSpPr>
        <p:spPr bwMode="auto">
          <a:xfrm>
            <a:off x="1219200" y="6096000"/>
            <a:ext cx="1463675" cy="579438"/>
          </a:xfrm>
          <a:prstGeom prst="rect">
            <a:avLst/>
          </a:prstGeom>
          <a:solidFill>
            <a:srgbClr val="CC9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200">
                <a:latin typeface="Times New Roman" charset="0"/>
              </a:rPr>
              <a:t>Coal</a:t>
            </a:r>
          </a:p>
        </p:txBody>
      </p:sp>
      <p:sp>
        <p:nvSpPr>
          <p:cNvPr id="28688" name="Text Box 6"/>
          <p:cNvSpPr txBox="1">
            <a:spLocks noChangeArrowheads="1"/>
          </p:cNvSpPr>
          <p:nvPr/>
        </p:nvSpPr>
        <p:spPr bwMode="auto">
          <a:xfrm>
            <a:off x="3505200" y="6096000"/>
            <a:ext cx="1768475" cy="584200"/>
          </a:xfrm>
          <a:prstGeom prst="rect">
            <a:avLst/>
          </a:prstGeom>
          <a:solidFill>
            <a:srgbClr val="CC9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200">
                <a:latin typeface="Times New Roman" charset="0"/>
              </a:rPr>
              <a:t>Quartzite</a:t>
            </a:r>
          </a:p>
        </p:txBody>
      </p:sp>
      <p:sp>
        <p:nvSpPr>
          <p:cNvPr id="28689" name="Text Box 6"/>
          <p:cNvSpPr txBox="1">
            <a:spLocks noChangeArrowheads="1"/>
          </p:cNvSpPr>
          <p:nvPr/>
        </p:nvSpPr>
        <p:spPr bwMode="auto">
          <a:xfrm>
            <a:off x="7391400" y="6096000"/>
            <a:ext cx="1463675" cy="579438"/>
          </a:xfrm>
          <a:prstGeom prst="rect">
            <a:avLst/>
          </a:prstGeom>
          <a:solidFill>
            <a:srgbClr val="CC9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200">
                <a:latin typeface="Times New Roman" charset="0"/>
              </a:rPr>
              <a:t>Marble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19063" y="4495800"/>
            <a:ext cx="8878887" cy="224948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8691" name="TextBox 21"/>
          <p:cNvSpPr txBox="1">
            <a:spLocks noChangeArrowheads="1"/>
          </p:cNvSpPr>
          <p:nvPr/>
        </p:nvSpPr>
        <p:spPr bwMode="auto">
          <a:xfrm>
            <a:off x="7696200" y="3886200"/>
            <a:ext cx="1141413" cy="461963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r>
              <a:rPr lang="en-US" sz="2400"/>
              <a:t>Foliated</a:t>
            </a:r>
          </a:p>
        </p:txBody>
      </p:sp>
      <p:sp>
        <p:nvSpPr>
          <p:cNvPr id="28692" name="TextBox 22"/>
          <p:cNvSpPr txBox="1">
            <a:spLocks noChangeArrowheads="1"/>
          </p:cNvSpPr>
          <p:nvPr/>
        </p:nvSpPr>
        <p:spPr bwMode="auto">
          <a:xfrm>
            <a:off x="7162800" y="4648200"/>
            <a:ext cx="1789113" cy="461963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r>
              <a:rPr lang="en-US" sz="2400"/>
              <a:t>Non-Foliated</a:t>
            </a:r>
          </a:p>
        </p:txBody>
      </p:sp>
      <p:sp>
        <p:nvSpPr>
          <p:cNvPr id="28694" name="TextBox 21"/>
          <p:cNvSpPr txBox="1">
            <a:spLocks noChangeArrowheads="1"/>
          </p:cNvSpPr>
          <p:nvPr/>
        </p:nvSpPr>
        <p:spPr bwMode="auto">
          <a:xfrm>
            <a:off x="1676400" y="152400"/>
            <a:ext cx="969963" cy="369888"/>
          </a:xfrm>
          <a:prstGeom prst="rect">
            <a:avLst/>
          </a:prstGeom>
          <a:solidFill>
            <a:srgbClr val="99CC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r>
              <a:rPr lang="en-US"/>
              <a:t>protolith</a:t>
            </a:r>
          </a:p>
        </p:txBody>
      </p:sp>
    </p:spTree>
    <p:extLst>
      <p:ext uri="{BB962C8B-B14F-4D97-AF65-F5344CB8AC3E}">
        <p14:creationId xmlns:p14="http://schemas.microsoft.com/office/powerpoint/2010/main" val="264130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14063"/>
            <a:ext cx="7772400" cy="2256032"/>
          </a:xfrm>
        </p:spPr>
        <p:txBody>
          <a:bodyPr>
            <a:normAutofit/>
          </a:bodyPr>
          <a:lstStyle/>
          <a:p>
            <a:r>
              <a:rPr lang="en-US" dirty="0" smtClean="0"/>
              <a:t>LAB 5:</a:t>
            </a:r>
            <a:br>
              <a:rPr lang="en-US" dirty="0" smtClean="0"/>
            </a:br>
            <a:r>
              <a:rPr lang="en-US" dirty="0" smtClean="0"/>
              <a:t>Metamorphic Rocks &amp;</a:t>
            </a:r>
            <a:br>
              <a:rPr lang="en-US" dirty="0" smtClean="0"/>
            </a:br>
            <a:r>
              <a:rPr lang="en-US" dirty="0" smtClean="0"/>
              <a:t>Tectonic Settings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12814" y="3455886"/>
            <a:ext cx="7560723" cy="2608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tx1"/>
                </a:solidFill>
                <a:latin typeface="Perpetua" charset="0"/>
              </a:rPr>
              <a:t>Part 1:  Metamorphic Rock Identification</a:t>
            </a:r>
          </a:p>
          <a:p>
            <a:pPr marL="914400" lvl="1" indent="-457200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tx1"/>
                </a:solidFill>
                <a:latin typeface="Perpetua" charset="0"/>
              </a:rPr>
              <a:t>Metamorphic Rock Chart</a:t>
            </a:r>
          </a:p>
          <a:p>
            <a:pPr marL="457200" indent="-457200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tx1"/>
                </a:solidFill>
                <a:latin typeface="Perpetua" charset="0"/>
              </a:rPr>
              <a:t>Part 2:  Putting It All Together</a:t>
            </a:r>
          </a:p>
          <a:p>
            <a:pPr marL="914400" lvl="1" indent="-457200"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tx1"/>
                </a:solidFill>
                <a:latin typeface="Perpetua" charset="0"/>
              </a:rPr>
              <a:t>Tectonic Settings Questionnaire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5680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 1:  Metamorphic Rock Id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693240" y="5864553"/>
            <a:ext cx="1278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Granite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16691" y="5834776"/>
            <a:ext cx="1141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Gneiss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7" name="Picture 6" descr="http://farm4.static.flickr.com/3227/2897260233_7760c69abd_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1999" y="2330448"/>
            <a:ext cx="5074949" cy="3519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9683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7729"/>
            <a:ext cx="8229600" cy="1143000"/>
          </a:xfrm>
        </p:spPr>
        <p:txBody>
          <a:bodyPr/>
          <a:lstStyle/>
          <a:p>
            <a:r>
              <a:rPr lang="en-US" dirty="0" smtClean="0"/>
              <a:t>What are Metamorphic Rocks?</a:t>
            </a:r>
            <a:endParaRPr lang="en-US" dirty="0"/>
          </a:p>
        </p:txBody>
      </p:sp>
      <p:pic>
        <p:nvPicPr>
          <p:cNvPr id="4" name="Metamorphic Rock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3088" y="1600200"/>
            <a:ext cx="7996237" cy="4525963"/>
          </a:xfrm>
        </p:spPr>
      </p:pic>
    </p:spTree>
    <p:extLst>
      <p:ext uri="{BB962C8B-B14F-4D97-AF65-F5344CB8AC3E}">
        <p14:creationId xmlns:p14="http://schemas.microsoft.com/office/powerpoint/2010/main" val="2495864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Metamorphic Rocks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>
                <a:latin typeface="Perpetua" charset="0"/>
              </a:rPr>
              <a:t>Rocks altered physically and /or chemically by</a:t>
            </a:r>
            <a:r>
              <a:rPr lang="en-US" dirty="0" smtClean="0">
                <a:latin typeface="Perpetua" charset="0"/>
              </a:rPr>
              <a:t>: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charset="0"/>
              <a:buChar char="§"/>
            </a:pPr>
            <a:r>
              <a:rPr lang="en-US" dirty="0" smtClean="0">
                <a:solidFill>
                  <a:srgbClr val="000000"/>
                </a:solidFill>
                <a:latin typeface="Perpetua" charset="0"/>
              </a:rPr>
              <a:t>Pressure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charset="0"/>
              <a:buChar char="§"/>
            </a:pPr>
            <a:r>
              <a:rPr lang="en-US" dirty="0" smtClean="0">
                <a:solidFill>
                  <a:srgbClr val="000000"/>
                </a:solidFill>
                <a:latin typeface="Perpetua" charset="0"/>
              </a:rPr>
              <a:t>Temperature</a:t>
            </a:r>
          </a:p>
          <a:p>
            <a:pPr lvl="1" algn="just">
              <a:lnSpc>
                <a:spcPct val="90000"/>
              </a:lnSpc>
              <a:buClr>
                <a:srgbClr val="FF0000"/>
              </a:buClr>
              <a:buFont typeface="Wingdings" charset="0"/>
              <a:buChar char="§"/>
            </a:pPr>
            <a:r>
              <a:rPr lang="en-US" dirty="0" smtClean="0">
                <a:solidFill>
                  <a:srgbClr val="000000"/>
                </a:solidFill>
                <a:latin typeface="Perpetua" charset="0"/>
              </a:rPr>
              <a:t>Chemical action of hot fluids</a:t>
            </a:r>
            <a:endParaRPr lang="en-US" dirty="0" smtClean="0">
              <a:latin typeface="Perpetua" charset="0"/>
            </a:endParaRPr>
          </a:p>
          <a:p>
            <a:pPr algn="just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dirty="0" err="1" smtClean="0">
                <a:latin typeface="Perpetua" charset="0"/>
              </a:rPr>
              <a:t>Protolith</a:t>
            </a:r>
            <a:r>
              <a:rPr lang="en-US" dirty="0" smtClean="0">
                <a:latin typeface="Perpetua" charset="0"/>
              </a:rPr>
              <a:t> = parent rock</a:t>
            </a:r>
            <a:endParaRPr lang="en-US" dirty="0">
              <a:latin typeface="Perpetua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290" y="4248727"/>
            <a:ext cx="2995028" cy="22629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6181" y="4238815"/>
            <a:ext cx="3394364" cy="235248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3302000" y="5377212"/>
            <a:ext cx="293254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693240" y="5864553"/>
            <a:ext cx="1278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Granite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16691" y="5834776"/>
            <a:ext cx="1141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Gneiss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840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2"/>
          <p:cNvSpPr txBox="1">
            <a:spLocks noChangeArrowheads="1"/>
          </p:cNvSpPr>
          <p:nvPr/>
        </p:nvSpPr>
        <p:spPr bwMode="auto">
          <a:xfrm>
            <a:off x="0" y="573088"/>
            <a:ext cx="914400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600">
                <a:solidFill>
                  <a:srgbClr val="696464"/>
                </a:solidFill>
                <a:latin typeface="Arial" charset="0"/>
              </a:rPr>
              <a:t>The Concept of Geothermal Gradient</a:t>
            </a:r>
          </a:p>
        </p:txBody>
      </p:sp>
      <p:sp>
        <p:nvSpPr>
          <p:cNvPr id="18435" name="Text Box 3"/>
          <p:cNvSpPr txBox="1">
            <a:spLocks noChangeArrowheads="1"/>
          </p:cNvSpPr>
          <p:nvPr/>
        </p:nvSpPr>
        <p:spPr bwMode="auto">
          <a:xfrm>
            <a:off x="0" y="1379538"/>
            <a:ext cx="9144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400" b="1">
                <a:solidFill>
                  <a:srgbClr val="FF0000"/>
                </a:solidFill>
                <a:latin typeface="Arial" charset="0"/>
              </a:rPr>
              <a:t>Temperature increases with depth </a:t>
            </a:r>
            <a:r>
              <a:rPr lang="en-US" sz="2400">
                <a:latin typeface="Arial" charset="0"/>
              </a:rPr>
              <a:t>at a rate of</a:t>
            </a:r>
          </a:p>
          <a:p>
            <a:pPr algn="ctr" eaLnBrk="1" hangingPunct="1"/>
            <a:r>
              <a:rPr lang="en-US" sz="2400">
                <a:latin typeface="Arial" charset="0"/>
              </a:rPr>
              <a:t> 20-30</a:t>
            </a:r>
            <a:r>
              <a:rPr lang="en-US" sz="2400" baseline="30000">
                <a:latin typeface="Arial" charset="0"/>
              </a:rPr>
              <a:t>o</a:t>
            </a:r>
            <a:r>
              <a:rPr lang="en-US" sz="2400">
                <a:latin typeface="Arial" charset="0"/>
              </a:rPr>
              <a:t>C/km in the crust.</a:t>
            </a:r>
          </a:p>
        </p:txBody>
      </p:sp>
      <p:sp>
        <p:nvSpPr>
          <p:cNvPr id="18436" name="Rectangle 4"/>
          <p:cNvSpPr>
            <a:spLocks noChangeArrowheads="1"/>
          </p:cNvSpPr>
          <p:nvPr/>
        </p:nvSpPr>
        <p:spPr bwMode="auto">
          <a:xfrm>
            <a:off x="2590800" y="2819400"/>
            <a:ext cx="4114800" cy="3200400"/>
          </a:xfrm>
          <a:prstGeom prst="rect">
            <a:avLst/>
          </a:prstGeom>
          <a:solidFill>
            <a:schemeClr val="accent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/>
            <a:endParaRPr lang="en-US" sz="2400">
              <a:latin typeface="Times New Roman" charset="0"/>
            </a:endParaRPr>
          </a:p>
        </p:txBody>
      </p:sp>
      <p:sp>
        <p:nvSpPr>
          <p:cNvPr id="18437" name="Line 5"/>
          <p:cNvSpPr>
            <a:spLocks noChangeShapeType="1"/>
          </p:cNvSpPr>
          <p:nvPr/>
        </p:nvSpPr>
        <p:spPr bwMode="auto">
          <a:xfrm>
            <a:off x="2590800" y="2819400"/>
            <a:ext cx="3716338" cy="2944813"/>
          </a:xfrm>
          <a:prstGeom prst="line">
            <a:avLst/>
          </a:prstGeom>
          <a:noFill/>
          <a:ln w="57150" cmpd="sng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38" name="Text Box 6"/>
          <p:cNvSpPr txBox="1">
            <a:spLocks noChangeArrowheads="1"/>
          </p:cNvSpPr>
          <p:nvPr/>
        </p:nvSpPr>
        <p:spPr bwMode="auto">
          <a:xfrm>
            <a:off x="3886200" y="2286000"/>
            <a:ext cx="17192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b="1">
                <a:latin typeface="Arial" charset="0"/>
              </a:rPr>
              <a:t>Temperature</a:t>
            </a:r>
          </a:p>
        </p:txBody>
      </p:sp>
      <p:sp>
        <p:nvSpPr>
          <p:cNvPr id="18439" name="Line 7"/>
          <p:cNvSpPr>
            <a:spLocks noChangeShapeType="1"/>
          </p:cNvSpPr>
          <p:nvPr/>
        </p:nvSpPr>
        <p:spPr bwMode="auto">
          <a:xfrm>
            <a:off x="2438400" y="2819400"/>
            <a:ext cx="3175" cy="3200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40" name="Line 8"/>
          <p:cNvSpPr>
            <a:spLocks noChangeShapeType="1"/>
          </p:cNvSpPr>
          <p:nvPr/>
        </p:nvSpPr>
        <p:spPr bwMode="auto">
          <a:xfrm>
            <a:off x="2590800" y="2667000"/>
            <a:ext cx="4114800" cy="3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41" name="Text Box 9"/>
          <p:cNvSpPr txBox="1">
            <a:spLocks noChangeArrowheads="1"/>
          </p:cNvSpPr>
          <p:nvPr/>
        </p:nvSpPr>
        <p:spPr bwMode="auto">
          <a:xfrm rot="-5400000">
            <a:off x="1077118" y="4104482"/>
            <a:ext cx="21129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400">
                <a:latin typeface="Times New Roman" charset="0"/>
              </a:rPr>
              <a:t>Deeper in Crust</a:t>
            </a:r>
          </a:p>
        </p:txBody>
      </p:sp>
      <p:sp>
        <p:nvSpPr>
          <p:cNvPr id="18442" name="Text Box 10"/>
          <p:cNvSpPr txBox="1">
            <a:spLocks noChangeArrowheads="1"/>
          </p:cNvSpPr>
          <p:nvPr/>
        </p:nvSpPr>
        <p:spPr bwMode="auto">
          <a:xfrm>
            <a:off x="3276600" y="5105400"/>
            <a:ext cx="330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 b="1">
                <a:latin typeface="Arial" charset="0"/>
              </a:rPr>
              <a:t>A</a:t>
            </a:r>
          </a:p>
        </p:txBody>
      </p:sp>
      <p:sp>
        <p:nvSpPr>
          <p:cNvPr id="18443" name="Text Box 11"/>
          <p:cNvSpPr txBox="1">
            <a:spLocks noChangeArrowheads="1"/>
          </p:cNvSpPr>
          <p:nvPr/>
        </p:nvSpPr>
        <p:spPr bwMode="auto">
          <a:xfrm>
            <a:off x="6248400" y="3124200"/>
            <a:ext cx="330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 b="1">
                <a:latin typeface="Arial" charset="0"/>
              </a:rPr>
              <a:t>B</a:t>
            </a:r>
          </a:p>
        </p:txBody>
      </p:sp>
      <p:sp>
        <p:nvSpPr>
          <p:cNvPr id="18444" name="Oval 12"/>
          <p:cNvSpPr>
            <a:spLocks noChangeArrowheads="1"/>
          </p:cNvSpPr>
          <p:nvPr/>
        </p:nvSpPr>
        <p:spPr bwMode="auto">
          <a:xfrm>
            <a:off x="3505200" y="5410200"/>
            <a:ext cx="152400" cy="152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45" name="Oval 13"/>
          <p:cNvSpPr>
            <a:spLocks noChangeArrowheads="1"/>
          </p:cNvSpPr>
          <p:nvPr/>
        </p:nvSpPr>
        <p:spPr bwMode="auto">
          <a:xfrm>
            <a:off x="6248400" y="3429000"/>
            <a:ext cx="152400" cy="152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19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4" name="Rectangle 312"/>
          <p:cNvSpPr>
            <a:spLocks noGrp="1" noChangeArrowheads="1"/>
          </p:cNvSpPr>
          <p:nvPr>
            <p:ph type="title"/>
          </p:nvPr>
        </p:nvSpPr>
        <p:spPr>
          <a:xfrm>
            <a:off x="228600" y="228600"/>
            <a:ext cx="9144000" cy="527050"/>
          </a:xfrm>
        </p:spPr>
        <p:txBody>
          <a:bodyPr lIns="92075" tIns="46038" rIns="92075" bIns="46038">
            <a:normAutofit fontScale="90000"/>
          </a:bodyPr>
          <a:lstStyle/>
          <a:p>
            <a:pPr eaLnBrk="1" hangingPunct="1"/>
            <a:r>
              <a:rPr lang="en-US" sz="3200" dirty="0">
                <a:latin typeface="Franklin Gothic Book" charset="0"/>
              </a:rPr>
              <a:t>Metamorphic Grade </a:t>
            </a:r>
            <a:r>
              <a:rPr lang="en-US" sz="3200" dirty="0" smtClean="0">
                <a:latin typeface="Franklin Gothic Book" charset="0"/>
              </a:rPr>
              <a:t>(how </a:t>
            </a:r>
            <a:r>
              <a:rPr lang="en-US" sz="3200" dirty="0">
                <a:latin typeface="Franklin Gothic Book" charset="0"/>
              </a:rPr>
              <a:t>much a rock </a:t>
            </a:r>
            <a:r>
              <a:rPr lang="en-US" sz="3200" dirty="0" smtClean="0">
                <a:latin typeface="Franklin Gothic Book" charset="0"/>
              </a:rPr>
              <a:t>changed)</a:t>
            </a:r>
            <a:endParaRPr lang="en-US" sz="3200" dirty="0">
              <a:latin typeface="Franklin Gothic Book" charset="0"/>
            </a:endParaRPr>
          </a:p>
        </p:txBody>
      </p:sp>
      <p:pic>
        <p:nvPicPr>
          <p:cNvPr id="14339" name="Picture 7" descr="http://tasaclips.com/illustrations/Metamorphic_faci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838200"/>
            <a:ext cx="8732838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1" name="TextBox 7"/>
          <p:cNvSpPr txBox="1">
            <a:spLocks noChangeArrowheads="1"/>
          </p:cNvSpPr>
          <p:nvPr/>
        </p:nvSpPr>
        <p:spPr bwMode="auto">
          <a:xfrm>
            <a:off x="1219200" y="2209800"/>
            <a:ext cx="1266825" cy="3698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r>
              <a:rPr lang="en-US" b="1" dirty="0"/>
              <a:t>Low Grade</a:t>
            </a:r>
          </a:p>
        </p:txBody>
      </p:sp>
      <p:sp>
        <p:nvSpPr>
          <p:cNvPr id="14342" name="TextBox 8"/>
          <p:cNvSpPr txBox="1">
            <a:spLocks noChangeArrowheads="1"/>
          </p:cNvSpPr>
          <p:nvPr/>
        </p:nvSpPr>
        <p:spPr bwMode="auto">
          <a:xfrm>
            <a:off x="6477000" y="4724400"/>
            <a:ext cx="1357313" cy="3698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charset="0"/>
                <a:ea typeface="ＭＳ Ｐゴシック" charset="0"/>
              </a:defRPr>
            </a:lvl9pPr>
          </a:lstStyle>
          <a:p>
            <a:r>
              <a:rPr lang="en-US" b="1" dirty="0"/>
              <a:t>High Grade</a:t>
            </a:r>
          </a:p>
        </p:txBody>
      </p:sp>
    </p:spTree>
    <p:extLst>
      <p:ext uri="{BB962C8B-B14F-4D97-AF65-F5344CB8AC3E}">
        <p14:creationId xmlns:p14="http://schemas.microsoft.com/office/powerpoint/2010/main" val="950217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Foliation</a:t>
            </a:r>
            <a:endParaRPr lang="en-US" dirty="0"/>
          </a:p>
        </p:txBody>
      </p:sp>
      <p:pic>
        <p:nvPicPr>
          <p:cNvPr id="4" name="Foliation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2420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29345" y="5749433"/>
            <a:ext cx="8763000" cy="1128723"/>
          </a:xfrm>
          <a:prstGeom prst="rect">
            <a:avLst/>
          </a:prstGeom>
        </p:spPr>
        <p:txBody>
          <a:bodyPr/>
          <a:lstStyle/>
          <a:p>
            <a:pPr marL="457200" indent="-457200" algn="just" eaLnBrk="1" hangingPunct="1">
              <a:spcBef>
                <a:spcPts val="575"/>
              </a:spcBef>
              <a:buClr>
                <a:schemeClr val="accent1"/>
              </a:buClr>
              <a:buSzPct val="85000"/>
              <a:buFont typeface="Arial"/>
              <a:buChar char="•"/>
              <a:defRPr/>
            </a:pPr>
            <a:endParaRPr lang="en-US" sz="3000" dirty="0"/>
          </a:p>
        </p:txBody>
      </p:sp>
      <p:pic>
        <p:nvPicPr>
          <p:cNvPr id="20483" name="Picture 4" descr="prefori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554456"/>
            <a:ext cx="6446838" cy="275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6096000" y="3011656"/>
            <a:ext cx="2133600" cy="1200150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 eaLnBrk="1" hangingPunct="1">
              <a:defRPr/>
            </a:pPr>
            <a:r>
              <a:rPr lang="en-US" sz="2400" b="1" dirty="0">
                <a:latin typeface="+mn-lt"/>
                <a:ea typeface="+mn-ea"/>
              </a:rPr>
              <a:t>Preferred orientation</a:t>
            </a:r>
          </a:p>
          <a:p>
            <a:pPr algn="just" eaLnBrk="1" hangingPunct="1">
              <a:defRPr/>
            </a:pPr>
            <a:r>
              <a:rPr lang="en-US" sz="2400" b="1" dirty="0">
                <a:latin typeface="+mn-lt"/>
                <a:ea typeface="+mn-ea"/>
              </a:rPr>
              <a:t>of minerals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371600" y="1792456"/>
            <a:ext cx="2133600" cy="1200150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2400" b="1" dirty="0">
                <a:latin typeface="+mn-lt"/>
                <a:ea typeface="+mn-ea"/>
              </a:rPr>
              <a:t>Random orientation</a:t>
            </a:r>
          </a:p>
          <a:p>
            <a:pPr algn="ctr" eaLnBrk="1" hangingPunct="1">
              <a:defRPr/>
            </a:pPr>
            <a:r>
              <a:rPr lang="en-US" sz="2400" b="1" dirty="0">
                <a:latin typeface="+mn-lt"/>
                <a:ea typeface="+mn-ea"/>
              </a:rPr>
              <a:t>of minerals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657600" y="5069056"/>
            <a:ext cx="2868613" cy="461962"/>
          </a:xfrm>
          <a:prstGeom prst="rect">
            <a:avLst/>
          </a:prstGeom>
          <a:solidFill>
            <a:srgbClr val="99FFCC"/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1" dirty="0">
                <a:latin typeface="+mn-lt"/>
                <a:ea typeface="+mn-ea"/>
              </a:rPr>
              <a:t>Max Stress direction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496354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Foliation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479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259</Words>
  <Application>Microsoft Office PowerPoint</Application>
  <PresentationFormat>On-screen Show (4:3)</PresentationFormat>
  <Paragraphs>89</Paragraphs>
  <Slides>16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Next Few Labs</vt:lpstr>
      <vt:lpstr>LAB 5: Metamorphic Rocks &amp; Tectonic Settings</vt:lpstr>
      <vt:lpstr>PART 1:  Metamorphic Rock Id</vt:lpstr>
      <vt:lpstr>What are Metamorphic Rocks?</vt:lpstr>
      <vt:lpstr>Metamorphic Rocks</vt:lpstr>
      <vt:lpstr>PowerPoint Presentation</vt:lpstr>
      <vt:lpstr>Metamorphic Grade (how much a rock changed)</vt:lpstr>
      <vt:lpstr>Foliation</vt:lpstr>
      <vt:lpstr>PowerPoint Presentation</vt:lpstr>
      <vt:lpstr>PowerPoint Presentation</vt:lpstr>
      <vt:lpstr>PowerPoint Presentation</vt:lpstr>
      <vt:lpstr>Contact &amp; Regional Metamorphism</vt:lpstr>
      <vt:lpstr>PowerPoint Presentation</vt:lpstr>
      <vt:lpstr>PART 2:  Putting It All Together</vt:lpstr>
      <vt:lpstr>PART 2:  Putting It All Together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Metamorphic Rocks</dc:title>
  <dc:creator>Caitlin Farnsworth</dc:creator>
  <cp:lastModifiedBy>Darrell</cp:lastModifiedBy>
  <cp:revision>27</cp:revision>
  <dcterms:created xsi:type="dcterms:W3CDTF">2015-07-19T17:48:04Z</dcterms:created>
  <dcterms:modified xsi:type="dcterms:W3CDTF">2015-09-29T03:40:35Z</dcterms:modified>
</cp:coreProperties>
</file>

<file path=docProps/thumbnail.jpeg>
</file>